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6" r:id="rId4"/>
    <p:sldMasterId id="214748367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DM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MSans-regular.fntdata"/><Relationship Id="rId11" Type="http://schemas.openxmlformats.org/officeDocument/2006/relationships/slide" Target="slides/slide5.xml"/><Relationship Id="rId22" Type="http://schemas.openxmlformats.org/officeDocument/2006/relationships/font" Target="fonts/DMSans-italic.fntdata"/><Relationship Id="rId10" Type="http://schemas.openxmlformats.org/officeDocument/2006/relationships/slide" Target="slides/slide4.xml"/><Relationship Id="rId21" Type="http://schemas.openxmlformats.org/officeDocument/2006/relationships/font" Target="fonts/DM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DM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570a8a03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a570a8a03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2585e3e3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2585e3e3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b2b27d3ab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b2b27d3ab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b2b27d3ab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b2b27d3ab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a6e3d6097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a6e3d6097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570a8a030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a570a8a030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570a8a030_0_4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570a8a030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585e3e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2585e3e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2585e3e3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2585e3e3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2b27d3ab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2b27d3a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2b27d3ab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2b27d3ab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570a8a030_0_6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570a8a030_0_6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2585e3e3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2585e3e3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ctrTitle"/>
          </p:nvPr>
        </p:nvSpPr>
        <p:spPr>
          <a:xfrm>
            <a:off x="1107725" y="846575"/>
            <a:ext cx="6363000" cy="17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5" name="Google Shape;55;p14"/>
          <p:cNvSpPr txBox="1"/>
          <p:nvPr>
            <p:ph idx="1" type="subTitle"/>
          </p:nvPr>
        </p:nvSpPr>
        <p:spPr>
          <a:xfrm>
            <a:off x="1107725" y="2773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000"/>
              <a:buNone/>
              <a:defRPr sz="2000">
                <a:solidFill>
                  <a:srgbClr val="F3F3F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 sz="28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buNone/>
              <a:defRPr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4901" y="4514075"/>
            <a:ext cx="483800" cy="49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68125" y="44402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Horizontal 1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446275" y="2922475"/>
            <a:ext cx="4003800" cy="19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2" type="body"/>
          </p:nvPr>
        </p:nvSpPr>
        <p:spPr>
          <a:xfrm>
            <a:off x="4693925" y="2922475"/>
            <a:ext cx="4003800" cy="19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3" type="subTitle"/>
          </p:nvPr>
        </p:nvSpPr>
        <p:spPr>
          <a:xfrm>
            <a:off x="446275" y="1981200"/>
            <a:ext cx="4003800" cy="7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4" type="subTitle"/>
          </p:nvPr>
        </p:nvSpPr>
        <p:spPr>
          <a:xfrm>
            <a:off x="4693925" y="1981200"/>
            <a:ext cx="4003800" cy="7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880350" y="49292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>
                <a:solidFill>
                  <a:srgbClr val="4E278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Horizontal 2">
  <p:cSld name="TITLE_AND_TWO_COLUMNS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863675" y="518375"/>
            <a:ext cx="7626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3600"/>
              <a:buNone/>
              <a:defRPr sz="3600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446275" y="2922475"/>
            <a:ext cx="4003800" cy="19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4693925" y="2922475"/>
            <a:ext cx="4003800" cy="19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71" name="Google Shape;71;p17"/>
          <p:cNvSpPr txBox="1"/>
          <p:nvPr>
            <p:ph idx="3" type="subTitle"/>
          </p:nvPr>
        </p:nvSpPr>
        <p:spPr>
          <a:xfrm>
            <a:off x="446275" y="1981200"/>
            <a:ext cx="4003800" cy="7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4" type="subTitle"/>
          </p:nvPr>
        </p:nvSpPr>
        <p:spPr>
          <a:xfrm>
            <a:off x="4693925" y="1981200"/>
            <a:ext cx="4003800" cy="7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Vertical 1">
  <p:cSld name="TITLE_AND_TWO_COLUMNS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937000" y="518375"/>
            <a:ext cx="3398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3600"/>
              <a:buNone/>
              <a:defRPr sz="3600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4824450" y="1167416"/>
            <a:ext cx="4032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76" name="Google Shape;76;p18"/>
          <p:cNvSpPr txBox="1"/>
          <p:nvPr>
            <p:ph idx="2" type="subTitle"/>
          </p:nvPr>
        </p:nvSpPr>
        <p:spPr>
          <a:xfrm>
            <a:off x="4824450" y="518375"/>
            <a:ext cx="40323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3" type="body"/>
          </p:nvPr>
        </p:nvSpPr>
        <p:spPr>
          <a:xfrm>
            <a:off x="4824450" y="3393189"/>
            <a:ext cx="4032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78" name="Google Shape;78;p18"/>
          <p:cNvSpPr txBox="1"/>
          <p:nvPr>
            <p:ph idx="4" type="subTitle"/>
          </p:nvPr>
        </p:nvSpPr>
        <p:spPr>
          <a:xfrm>
            <a:off x="4824450" y="2744148"/>
            <a:ext cx="40323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Vertical 2">
  <p:cSld name="TITLE_AND_TWO_COLUMNS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937000" y="518375"/>
            <a:ext cx="3398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3600"/>
              <a:buNone/>
              <a:defRPr sz="3600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824450" y="1167416"/>
            <a:ext cx="4032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824450" y="518375"/>
            <a:ext cx="40323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824450" y="3393189"/>
            <a:ext cx="4032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●"/>
              <a:defRPr sz="1200">
                <a:solidFill>
                  <a:srgbClr val="4E278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200"/>
              <a:buChar char="■"/>
              <a:defRPr sz="1200"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4824450" y="2744148"/>
            <a:ext cx="40323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None/>
              <a:defRPr>
                <a:solidFill>
                  <a:srgbClr val="4E2780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and Description with Image 1">
  <p:cSld name="CUSTOM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type="title"/>
          </p:nvPr>
        </p:nvSpPr>
        <p:spPr>
          <a:xfrm>
            <a:off x="4525400" y="1632425"/>
            <a:ext cx="416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 u="sng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9pPr>
          </a:lstStyle>
          <a:p/>
        </p:txBody>
      </p:sp>
      <p:sp>
        <p:nvSpPr>
          <p:cNvPr id="87" name="Google Shape;87;p20"/>
          <p:cNvSpPr/>
          <p:nvPr/>
        </p:nvSpPr>
        <p:spPr>
          <a:xfrm>
            <a:off x="0" y="0"/>
            <a:ext cx="4164000" cy="5143500"/>
          </a:xfrm>
          <a:prstGeom prst="rect">
            <a:avLst/>
          </a:prstGeom>
          <a:solidFill>
            <a:srgbClr val="4E2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88" name="Google Shape;88;p20"/>
          <p:cNvSpPr txBox="1"/>
          <p:nvPr>
            <p:ph idx="1" type="subTitle"/>
          </p:nvPr>
        </p:nvSpPr>
        <p:spPr>
          <a:xfrm>
            <a:off x="4525400" y="2725000"/>
            <a:ext cx="41640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and Description with Image 2">
  <p:cSld name="CUSTOM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type="title"/>
          </p:nvPr>
        </p:nvSpPr>
        <p:spPr>
          <a:xfrm>
            <a:off x="4525400" y="1632425"/>
            <a:ext cx="416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2800"/>
              <a:buNone/>
              <a:defRPr u="sng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u="sng"/>
            </a:lvl9pPr>
          </a:lstStyle>
          <a:p/>
        </p:txBody>
      </p:sp>
      <p:sp>
        <p:nvSpPr>
          <p:cNvPr id="91" name="Google Shape;91;p21"/>
          <p:cNvSpPr/>
          <p:nvPr/>
        </p:nvSpPr>
        <p:spPr>
          <a:xfrm>
            <a:off x="0" y="0"/>
            <a:ext cx="4164000" cy="5143500"/>
          </a:xfrm>
          <a:prstGeom prst="rect">
            <a:avLst/>
          </a:prstGeom>
          <a:solidFill>
            <a:srgbClr val="C8C0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E278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92" name="Google Shape;92;p21"/>
          <p:cNvSpPr txBox="1"/>
          <p:nvPr>
            <p:ph idx="1" type="subTitle"/>
          </p:nvPr>
        </p:nvSpPr>
        <p:spPr>
          <a:xfrm>
            <a:off x="4525400" y="2725000"/>
            <a:ext cx="41640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s 1">
  <p:cSld name="CUSTOM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>
            <p:ph type="title"/>
          </p:nvPr>
        </p:nvSpPr>
        <p:spPr>
          <a:xfrm>
            <a:off x="540325" y="412600"/>
            <a:ext cx="657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3600"/>
              <a:buNone/>
              <a:defRPr sz="3600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901500" y="21999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Char char="●"/>
              <a:defRPr>
                <a:solidFill>
                  <a:srgbClr val="4E278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96" name="Google Shape;96;p22"/>
          <p:cNvSpPr txBox="1"/>
          <p:nvPr>
            <p:ph idx="2" type="body"/>
          </p:nvPr>
        </p:nvSpPr>
        <p:spPr>
          <a:xfrm>
            <a:off x="901500" y="31192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Char char="●"/>
              <a:defRPr>
                <a:solidFill>
                  <a:srgbClr val="4E278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97" name="Google Shape;97;p22"/>
          <p:cNvSpPr txBox="1"/>
          <p:nvPr>
            <p:ph idx="3" type="body"/>
          </p:nvPr>
        </p:nvSpPr>
        <p:spPr>
          <a:xfrm>
            <a:off x="901500" y="40385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Char char="●"/>
              <a:defRPr>
                <a:solidFill>
                  <a:srgbClr val="4E278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s 2">
  <p:cSld name="CUSTOM_2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/>
          <p:nvPr>
            <p:ph type="title"/>
          </p:nvPr>
        </p:nvSpPr>
        <p:spPr>
          <a:xfrm>
            <a:off x="540325" y="412600"/>
            <a:ext cx="657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" type="body"/>
          </p:nvPr>
        </p:nvSpPr>
        <p:spPr>
          <a:xfrm>
            <a:off x="901500" y="21999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1" name="Google Shape;101;p23"/>
          <p:cNvSpPr txBox="1"/>
          <p:nvPr>
            <p:ph idx="2" type="body"/>
          </p:nvPr>
        </p:nvSpPr>
        <p:spPr>
          <a:xfrm>
            <a:off x="901500" y="31192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2" name="Google Shape;102;p23"/>
          <p:cNvSpPr txBox="1"/>
          <p:nvPr>
            <p:ph idx="3" type="body"/>
          </p:nvPr>
        </p:nvSpPr>
        <p:spPr>
          <a:xfrm>
            <a:off x="901500" y="40385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s 3">
  <p:cSld name="CUSTOM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/>
          <p:nvPr>
            <p:ph type="title"/>
          </p:nvPr>
        </p:nvSpPr>
        <p:spPr>
          <a:xfrm>
            <a:off x="540325" y="412600"/>
            <a:ext cx="657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3600"/>
              <a:buNone/>
              <a:defRPr sz="3600">
                <a:solidFill>
                  <a:srgbClr val="4E278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1" type="body"/>
          </p:nvPr>
        </p:nvSpPr>
        <p:spPr>
          <a:xfrm>
            <a:off x="901500" y="31192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Char char="●"/>
              <a:defRPr>
                <a:solidFill>
                  <a:srgbClr val="4E278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106" name="Google Shape;106;p24"/>
          <p:cNvSpPr txBox="1"/>
          <p:nvPr>
            <p:ph idx="2" type="body"/>
          </p:nvPr>
        </p:nvSpPr>
        <p:spPr>
          <a:xfrm>
            <a:off x="901500" y="40385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800"/>
              <a:buChar char="●"/>
              <a:defRPr>
                <a:solidFill>
                  <a:srgbClr val="4E278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s 3 1">
  <p:cSld name="CUSTOM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>
            <p:ph type="title"/>
          </p:nvPr>
        </p:nvSpPr>
        <p:spPr>
          <a:xfrm>
            <a:off x="540325" y="412600"/>
            <a:ext cx="657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1" type="body"/>
          </p:nvPr>
        </p:nvSpPr>
        <p:spPr>
          <a:xfrm>
            <a:off x="901500" y="31192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0" name="Google Shape;110;p25"/>
          <p:cNvSpPr txBox="1"/>
          <p:nvPr>
            <p:ph idx="2" type="body"/>
          </p:nvPr>
        </p:nvSpPr>
        <p:spPr>
          <a:xfrm>
            <a:off x="901500" y="4038500"/>
            <a:ext cx="73410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2000"/>
              <a:buNone/>
              <a:defRPr sz="12000">
                <a:solidFill>
                  <a:srgbClr val="4E278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2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 and Questions">
  <p:cSld name="CUSTOM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>
            <p:ph type="title"/>
          </p:nvPr>
        </p:nvSpPr>
        <p:spPr>
          <a:xfrm>
            <a:off x="364600" y="2005275"/>
            <a:ext cx="384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8" name="Google Shape;118;p28"/>
          <p:cNvSpPr txBox="1"/>
          <p:nvPr>
            <p:ph idx="1" type="body"/>
          </p:nvPr>
        </p:nvSpPr>
        <p:spPr>
          <a:xfrm>
            <a:off x="5859900" y="1238025"/>
            <a:ext cx="27762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100"/>
              <a:buChar char="■"/>
              <a:defRPr sz="1100"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119" name="Google Shape;119;p28"/>
          <p:cNvSpPr txBox="1"/>
          <p:nvPr>
            <p:ph idx="2" type="body"/>
          </p:nvPr>
        </p:nvSpPr>
        <p:spPr>
          <a:xfrm>
            <a:off x="5859900" y="2279425"/>
            <a:ext cx="27762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100"/>
              <a:buChar char="■"/>
              <a:defRPr sz="1100"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120" name="Google Shape;120;p28"/>
          <p:cNvSpPr txBox="1"/>
          <p:nvPr>
            <p:ph idx="3" type="body"/>
          </p:nvPr>
        </p:nvSpPr>
        <p:spPr>
          <a:xfrm>
            <a:off x="5859900" y="3320825"/>
            <a:ext cx="27762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100"/>
              <a:buChar char="■"/>
              <a:defRPr sz="1100"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 and Questions 2">
  <p:cSld name="CUSTOM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type="title"/>
          </p:nvPr>
        </p:nvSpPr>
        <p:spPr>
          <a:xfrm>
            <a:off x="364600" y="2005275"/>
            <a:ext cx="384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9"/>
          <p:cNvSpPr txBox="1"/>
          <p:nvPr>
            <p:ph idx="1" type="body"/>
          </p:nvPr>
        </p:nvSpPr>
        <p:spPr>
          <a:xfrm>
            <a:off x="5859900" y="1238025"/>
            <a:ext cx="27762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100"/>
              <a:buChar char="■"/>
              <a:defRPr sz="1100"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124" name="Google Shape;124;p29"/>
          <p:cNvSpPr txBox="1"/>
          <p:nvPr>
            <p:ph idx="2" type="body"/>
          </p:nvPr>
        </p:nvSpPr>
        <p:spPr>
          <a:xfrm>
            <a:off x="5859900" y="2279425"/>
            <a:ext cx="27762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100"/>
              <a:buChar char="■"/>
              <a:defRPr sz="1100"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  <p:sp>
        <p:nvSpPr>
          <p:cNvPr id="125" name="Google Shape;125;p29"/>
          <p:cNvSpPr txBox="1"/>
          <p:nvPr>
            <p:ph idx="3" type="body"/>
          </p:nvPr>
        </p:nvSpPr>
        <p:spPr>
          <a:xfrm>
            <a:off x="5859900" y="3320825"/>
            <a:ext cx="2776200" cy="8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 sz="1400">
                <a:solidFill>
                  <a:srgbClr val="4E278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200"/>
              <a:buChar char="○"/>
              <a:defRPr sz="1200">
                <a:solidFill>
                  <a:srgbClr val="4E278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100"/>
              <a:buChar char="■"/>
              <a:defRPr sz="1100">
                <a:solidFill>
                  <a:srgbClr val="4E278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●"/>
              <a:defRPr>
                <a:solidFill>
                  <a:srgbClr val="4E278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4E2780"/>
              </a:buClr>
              <a:buSzPts val="1400"/>
              <a:buChar char="○"/>
              <a:defRPr>
                <a:solidFill>
                  <a:srgbClr val="4E278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4E2780"/>
              </a:buClr>
              <a:buSzPts val="1400"/>
              <a:buChar char="■"/>
              <a:defRPr>
                <a:solidFill>
                  <a:srgbClr val="4E278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b="1"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Char char="●"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○"/>
              <a:defRPr>
                <a:latin typeface="DM Sans"/>
                <a:ea typeface="DM Sans"/>
                <a:cs typeface="DM Sans"/>
                <a:sym typeface="DM Sans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■"/>
              <a:defRPr>
                <a:latin typeface="DM Sans"/>
                <a:ea typeface="DM Sans"/>
                <a:cs typeface="DM Sans"/>
                <a:sym typeface="DM Sans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●"/>
              <a:defRPr>
                <a:latin typeface="DM Sans"/>
                <a:ea typeface="DM Sans"/>
                <a:cs typeface="DM Sans"/>
                <a:sym typeface="DM Sans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○"/>
              <a:defRPr>
                <a:latin typeface="DM Sans"/>
                <a:ea typeface="DM Sans"/>
                <a:cs typeface="DM Sans"/>
                <a:sym typeface="DM Sans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■"/>
              <a:defRPr>
                <a:latin typeface="DM Sans"/>
                <a:ea typeface="DM Sans"/>
                <a:cs typeface="DM Sans"/>
                <a:sym typeface="DM Sans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●"/>
              <a:defRPr>
                <a:latin typeface="DM Sans"/>
                <a:ea typeface="DM Sans"/>
                <a:cs typeface="DM Sans"/>
                <a:sym typeface="DM Sans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○"/>
              <a:defRPr>
                <a:latin typeface="DM Sans"/>
                <a:ea typeface="DM Sans"/>
                <a:cs typeface="DM Sans"/>
                <a:sym typeface="DM Sans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DM Sans"/>
              <a:buChar char="■"/>
              <a:defRPr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addictiongroup.org/addiction/mental-health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1"/>
          <p:cNvSpPr txBox="1"/>
          <p:nvPr>
            <p:ph type="ctrTitle"/>
          </p:nvPr>
        </p:nvSpPr>
        <p:spPr>
          <a:xfrm>
            <a:off x="1107725" y="923350"/>
            <a:ext cx="6363000" cy="8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Substance Use Safety</a:t>
            </a:r>
            <a:endParaRPr sz="4000"/>
          </a:p>
        </p:txBody>
      </p:sp>
      <p:sp>
        <p:nvSpPr>
          <p:cNvPr id="132" name="Google Shape;132;p31"/>
          <p:cNvSpPr txBox="1"/>
          <p:nvPr>
            <p:ph idx="1" type="subTitle"/>
          </p:nvPr>
        </p:nvSpPr>
        <p:spPr>
          <a:xfrm>
            <a:off x="1107725" y="17972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Delta Kappa Delta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0"/>
          <p:cNvSpPr txBox="1"/>
          <p:nvPr>
            <p:ph idx="3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Why Greek Life tends to partake in substance use: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</a:pPr>
            <a:r>
              <a:rPr b="1" lang="en">
                <a:solidFill>
                  <a:schemeClr val="dk1"/>
                </a:solidFill>
              </a:rPr>
              <a:t>Group living</a:t>
            </a:r>
            <a:endParaRPr b="1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Students living on campus are more likely to use substances. 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Students in Greek life housing are at even higher risk.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</a:pPr>
            <a:r>
              <a:rPr b="1" lang="en">
                <a:solidFill>
                  <a:schemeClr val="dk1"/>
                </a:solidFill>
              </a:rPr>
              <a:t>Peer pressure </a:t>
            </a:r>
            <a:endParaRPr b="1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Huge Social Pressure to fit in and participate in parties.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Individuals will do what the crowd said rather than making their own decisions.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</a:pPr>
            <a:r>
              <a:rPr b="1" lang="en">
                <a:solidFill>
                  <a:schemeClr val="dk1"/>
                </a:solidFill>
              </a:rPr>
              <a:t>Lack of supervision</a:t>
            </a:r>
            <a:endParaRPr b="1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No one is watching over them. 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RA’s in dorms are not observing you. 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Most often, is the upperclassmen, who are front and center at parties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</a:pPr>
            <a:r>
              <a:rPr b="1" lang="en">
                <a:solidFill>
                  <a:schemeClr val="dk1"/>
                </a:solidFill>
              </a:rPr>
              <a:t>Hazing</a:t>
            </a:r>
            <a:endParaRPr b="1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</a:pPr>
            <a:r>
              <a:rPr lang="en" sz="1400">
                <a:solidFill>
                  <a:schemeClr val="dk1"/>
                </a:solidFill>
              </a:rPr>
              <a:t>Initiation rituals often include drinking and other risky behaviors.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5" name="Google Shape;185;p40"/>
          <p:cNvSpPr txBox="1"/>
          <p:nvPr>
            <p:ph type="title"/>
          </p:nvPr>
        </p:nvSpPr>
        <p:spPr>
          <a:xfrm>
            <a:off x="868125" y="51717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Understanding Substance Use in Greek Life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1"/>
          <p:cNvSpPr txBox="1"/>
          <p:nvPr>
            <p:ph idx="3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Substance use can lead to serious problems: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Accidents and emergency room visits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Drunk driving accidents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Sexual assault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Suffering grades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Substance use disorders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Long term mental and physical health ailments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91" name="Google Shape;191;p41"/>
          <p:cNvSpPr txBox="1"/>
          <p:nvPr>
            <p:ph type="title"/>
          </p:nvPr>
        </p:nvSpPr>
        <p:spPr>
          <a:xfrm>
            <a:off x="868125" y="51717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Consequences of Substance Use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2"/>
          <p:cNvSpPr txBox="1"/>
          <p:nvPr>
            <p:ph idx="3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If you know someone who is struggling with substance abuse…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Find others who disagree with this type of behavior and speak up about the issues.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○"/>
            </a:pPr>
            <a:r>
              <a:rPr lang="en" sz="1800">
                <a:solidFill>
                  <a:schemeClr val="dk1"/>
                </a:solidFill>
              </a:rPr>
              <a:t>Takes a lot of courage, but many students find that they are actually in the majority in these cases.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Speak with your campus health center counselors or physicians.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○"/>
            </a:pPr>
            <a:r>
              <a:rPr lang="en" sz="1800">
                <a:solidFill>
                  <a:schemeClr val="dk1"/>
                </a:solidFill>
              </a:rPr>
              <a:t>Many schools provide help for students who are suffering from alcohol use.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97" name="Google Shape;197;p42"/>
          <p:cNvSpPr txBox="1"/>
          <p:nvPr>
            <p:ph type="title"/>
          </p:nvPr>
        </p:nvSpPr>
        <p:spPr>
          <a:xfrm>
            <a:off x="868125" y="51717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How can you help?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3"/>
          <p:cNvSpPr txBox="1"/>
          <p:nvPr>
            <p:ph type="title"/>
          </p:nvPr>
        </p:nvSpPr>
        <p:spPr>
          <a:xfrm>
            <a:off x="4572000" y="2285400"/>
            <a:ext cx="416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/>
              <a:t>Thank You! </a:t>
            </a:r>
            <a:endParaRPr u="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2"/>
          <p:cNvSpPr txBox="1"/>
          <p:nvPr>
            <p:ph type="title"/>
          </p:nvPr>
        </p:nvSpPr>
        <p:spPr>
          <a:xfrm>
            <a:off x="4572000" y="2076300"/>
            <a:ext cx="4164000" cy="99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/>
              <a:t>What is Substance Use?</a:t>
            </a:r>
            <a:endParaRPr u="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type="title"/>
          </p:nvPr>
        </p:nvSpPr>
        <p:spPr>
          <a:xfrm>
            <a:off x="868125" y="44402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</a:t>
            </a:r>
            <a:endParaRPr/>
          </a:p>
        </p:txBody>
      </p:sp>
      <p:sp>
        <p:nvSpPr>
          <p:cNvPr id="143" name="Google Shape;143;p33"/>
          <p:cNvSpPr txBox="1"/>
          <p:nvPr>
            <p:ph idx="1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DM Sans"/>
              <a:buChar char="●"/>
            </a:pPr>
            <a:r>
              <a:rPr lang="en">
                <a:solidFill>
                  <a:srgbClr val="FFFFFF"/>
                </a:solidFill>
              </a:rPr>
              <a:t>~31% of US college students reported symptoms of alcohol abuse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DM Sans"/>
              <a:buChar char="●"/>
            </a:pPr>
            <a:r>
              <a:rPr lang="en">
                <a:solidFill>
                  <a:srgbClr val="FFFFFF"/>
                </a:solidFill>
              </a:rPr>
              <a:t>~80% of US college students have abused alcohol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DM Sans"/>
              <a:buChar char="●"/>
            </a:pPr>
            <a:r>
              <a:rPr lang="en">
                <a:solidFill>
                  <a:srgbClr val="FFFFFF"/>
                </a:solidFill>
              </a:rPr>
              <a:t>Between 1991 and 2005, students who abused Xanax and Valium has increased by 450%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DM Sans"/>
              <a:buChar char="●"/>
            </a:pPr>
            <a:r>
              <a:rPr lang="en">
                <a:solidFill>
                  <a:srgbClr val="FFFFFF"/>
                </a:solidFill>
              </a:rPr>
              <a:t>110,000 students between the ages of 18-24 are arrested every year for alcohol related violation; public drunkenness or driving under the influence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4"/>
          <p:cNvSpPr txBox="1"/>
          <p:nvPr>
            <p:ph type="title"/>
          </p:nvPr>
        </p:nvSpPr>
        <p:spPr>
          <a:xfrm>
            <a:off x="868125" y="44402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Substance Use - Definition</a:t>
            </a:r>
            <a:endParaRPr/>
          </a:p>
        </p:txBody>
      </p:sp>
      <p:sp>
        <p:nvSpPr>
          <p:cNvPr id="149" name="Google Shape;149;p34"/>
          <p:cNvSpPr txBox="1"/>
          <p:nvPr>
            <p:ph idx="1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DM Sans"/>
              <a:buChar char="●"/>
            </a:pPr>
            <a:r>
              <a:rPr lang="en" sz="1600">
                <a:solidFill>
                  <a:srgbClr val="FFFFFF"/>
                </a:solidFill>
              </a:rPr>
              <a:t>Substances are illegal drugs, alcohol, solvents, “legal highs,” and prescription medicines. When used or overused, they cause people to change the way they feel, think, or act. 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FFFFFF"/>
                </a:solidFill>
              </a:rPr>
              <a:t>Consuming illegal drugs is always considered misuse. Your relationship with legal substances becomes misuse when: </a:t>
            </a:r>
            <a:endParaRPr sz="1600">
              <a:solidFill>
                <a:srgbClr val="FFFFF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FFFFFF"/>
                </a:solidFill>
              </a:rPr>
              <a:t>You overuse them</a:t>
            </a:r>
            <a:endParaRPr sz="1600">
              <a:solidFill>
                <a:srgbClr val="FFFFF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FFFFFF"/>
                </a:solidFill>
              </a:rPr>
              <a:t>You ingest them for a purpose outside their original intent</a:t>
            </a:r>
            <a:endParaRPr sz="1600">
              <a:solidFill>
                <a:srgbClr val="FFFFF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FFFFFF"/>
                </a:solidFill>
              </a:rPr>
              <a:t>You consume them to impair judgment</a:t>
            </a:r>
            <a:endParaRPr sz="1600">
              <a:solidFill>
                <a:srgbClr val="FFFFF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FFFFFF"/>
                </a:solidFill>
              </a:rPr>
              <a:t>You develop a dependency on the substance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FFFFFF"/>
                </a:solidFill>
              </a:rPr>
              <a:t>Misuse impacts everything from health and parenting ability to the perception of reality, priorities, finances, and ability to cope with day-to-day life and work. </a:t>
            </a:r>
            <a:endParaRPr sz="1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5"/>
          <p:cNvSpPr txBox="1"/>
          <p:nvPr>
            <p:ph type="title"/>
          </p:nvPr>
        </p:nvSpPr>
        <p:spPr>
          <a:xfrm>
            <a:off x="868125" y="44402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Substance Use - Types</a:t>
            </a:r>
            <a:endParaRPr/>
          </a:p>
        </p:txBody>
      </p:sp>
      <p:sp>
        <p:nvSpPr>
          <p:cNvPr id="155" name="Google Shape;155;p35"/>
          <p:cNvSpPr txBox="1"/>
          <p:nvPr>
            <p:ph idx="1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M Sans"/>
              <a:buChar char="●"/>
            </a:pPr>
            <a:r>
              <a:rPr lang="en">
                <a:solidFill>
                  <a:schemeClr val="lt1"/>
                </a:solidFill>
              </a:rPr>
              <a:t>Alcohol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M Sans"/>
              <a:buChar char="●"/>
            </a:pPr>
            <a:r>
              <a:rPr lang="en">
                <a:solidFill>
                  <a:schemeClr val="lt1"/>
                </a:solidFill>
              </a:rPr>
              <a:t>Drugs</a:t>
            </a:r>
            <a:endParaRPr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M Sans"/>
              <a:buChar char="○"/>
            </a:pPr>
            <a:r>
              <a:rPr lang="en" sz="1800">
                <a:solidFill>
                  <a:schemeClr val="lt1"/>
                </a:solidFill>
              </a:rPr>
              <a:t>Methamphetamine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M Sans"/>
              <a:buChar char="○"/>
            </a:pPr>
            <a:r>
              <a:rPr lang="en" sz="1800">
                <a:solidFill>
                  <a:schemeClr val="lt1"/>
                </a:solidFill>
              </a:rPr>
              <a:t>Cocaine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M Sans"/>
              <a:buChar char="○"/>
            </a:pPr>
            <a:r>
              <a:rPr lang="en" sz="1800">
                <a:solidFill>
                  <a:schemeClr val="lt1"/>
                </a:solidFill>
              </a:rPr>
              <a:t>Kratom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chemeClr val="lt1"/>
                </a:solidFill>
              </a:rPr>
              <a:t>Marijuana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chemeClr val="lt1"/>
                </a:solidFill>
              </a:rPr>
              <a:t>Heroin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chemeClr val="lt1"/>
                </a:solidFill>
              </a:rPr>
              <a:t>Morphine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chemeClr val="lt1"/>
                </a:solidFill>
              </a:rPr>
              <a:t>Tobacco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6"/>
          <p:cNvSpPr txBox="1"/>
          <p:nvPr>
            <p:ph type="title"/>
          </p:nvPr>
        </p:nvSpPr>
        <p:spPr>
          <a:xfrm>
            <a:off x="868125" y="44402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Substance Use - Cause and Effect</a:t>
            </a:r>
            <a:endParaRPr/>
          </a:p>
        </p:txBody>
      </p:sp>
      <p:sp>
        <p:nvSpPr>
          <p:cNvPr id="161" name="Google Shape;161;p36"/>
          <p:cNvSpPr txBox="1"/>
          <p:nvPr>
            <p:ph idx="1" type="body"/>
          </p:nvPr>
        </p:nvSpPr>
        <p:spPr>
          <a:xfrm>
            <a:off x="496825" y="1258250"/>
            <a:ext cx="4075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Cause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Prescription drugs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Trouble managing responsibilities at home, work or school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Cannot stop using the substance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2" name="Google Shape;162;p36"/>
          <p:cNvSpPr txBox="1"/>
          <p:nvPr>
            <p:ph idx="1" type="body"/>
          </p:nvPr>
        </p:nvSpPr>
        <p:spPr>
          <a:xfrm>
            <a:off x="4572000" y="1258250"/>
            <a:ext cx="4075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Effect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Inability to stop using the substance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Problems with personal relationships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Withdrawal symptoms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7"/>
          <p:cNvSpPr txBox="1"/>
          <p:nvPr>
            <p:ph type="title"/>
          </p:nvPr>
        </p:nvSpPr>
        <p:spPr>
          <a:xfrm>
            <a:off x="4572000" y="2076300"/>
            <a:ext cx="4164000" cy="99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/>
              <a:t>Why does Greek Life partake in substance use? </a:t>
            </a:r>
            <a:endParaRPr u="non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8"/>
          <p:cNvSpPr txBox="1"/>
          <p:nvPr>
            <p:ph idx="3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Members in Greek Life are more likely to abuse alcohol and drugs than their non affiliated Greek Life peers.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3" name="Google Shape;173;p38"/>
          <p:cNvSpPr txBox="1"/>
          <p:nvPr>
            <p:ph type="title"/>
          </p:nvPr>
        </p:nvSpPr>
        <p:spPr>
          <a:xfrm>
            <a:off x="868125" y="51717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Substance Use and Greek Life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9"/>
          <p:cNvSpPr txBox="1"/>
          <p:nvPr>
            <p:ph idx="3" type="body"/>
          </p:nvPr>
        </p:nvSpPr>
        <p:spPr>
          <a:xfrm>
            <a:off x="496825" y="1258250"/>
            <a:ext cx="829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Over 90% of Greek Life members partake in some sort of substance use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More than two out of three members identity as “binge drinkers”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Approximately 70,000 cases of sexual assault or rape occur in Greek Life each year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About 500,000 Greek Life members suffer injuries due to substance use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Half of all students in a fraternity/sorority house have performed poorly on a test or project due to alcohol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M Sans"/>
              <a:buChar char="●"/>
            </a:pPr>
            <a:r>
              <a:rPr lang="en" sz="1800">
                <a:solidFill>
                  <a:schemeClr val="dk1"/>
                </a:solidFill>
              </a:rPr>
              <a:t>45% of Greek Life members have reported Alcohol Use Disorder (AUD) symptoms by the age of 35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9" name="Google Shape;179;p39"/>
          <p:cNvSpPr txBox="1"/>
          <p:nvPr>
            <p:ph type="title"/>
          </p:nvPr>
        </p:nvSpPr>
        <p:spPr>
          <a:xfrm>
            <a:off x="868125" y="517175"/>
            <a:ext cx="76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Greek Life Substance Use Statistics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KD - Professional">
  <a:themeElements>
    <a:clrScheme name="Simple Light">
      <a:dk1>
        <a:srgbClr val="4E278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