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embeddedFontLst>
    <p:embeddedFont>
      <p:font typeface="DM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DMSans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DMSans-italic.fntdata"/><Relationship Id="rId47" Type="http://schemas.openxmlformats.org/officeDocument/2006/relationships/font" Target="fonts/DMSans-bold.fntdata"/><Relationship Id="rId49" Type="http://schemas.openxmlformats.org/officeDocument/2006/relationships/font" Target="fonts/DM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570a8a03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570a8a03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29d8b990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29d8b990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29d8b990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29d8b990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29d8b990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29d8b990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29d8b990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29d8b990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29d8b990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29d8b990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29d8b990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29d8b990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29d8b9a44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29d8b9a44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570a8a030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570a8a030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2585e3e3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2585e3e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29d8b990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29d8b990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570a8a030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570a8a03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29d8b99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29d8b99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29d8b990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29d8b990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2585e3e3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b2585e3e3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29d8b990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29d8b990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29d8b990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29d8b990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29d8b990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29d8b990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29d8b990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29d8b990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b29d8b990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b29d8b990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29d8b990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29d8b990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29d8b990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29d8b990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29d8b9a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29d8b9a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29d8b990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b29d8b990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29d8b9a44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29d8b9a44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29d8b99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b29d8b99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29d8b99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29d8b99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29d8b990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29d8b99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29d8b99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29d8b99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29d8b990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b29d8b990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29d8b990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29d8b990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29d8b990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29d8b990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6e3d609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6e3d609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570a8a030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570a8a030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2585e3e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2585e3e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2585e3e3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2585e3e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29d8b990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29d8b99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29d8b990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29d8b990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29d8b990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29d8b990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107725" y="846575"/>
            <a:ext cx="6363000" cy="17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107725" y="2773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000"/>
              <a:buNone/>
              <a:defRPr sz="20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4901" y="4514075"/>
            <a:ext cx="483800" cy="4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Horizontal 1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446275" y="2922475"/>
            <a:ext cx="40038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4693925" y="2922475"/>
            <a:ext cx="40038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3" type="subTitle"/>
          </p:nvPr>
        </p:nvSpPr>
        <p:spPr>
          <a:xfrm>
            <a:off x="446275" y="1981200"/>
            <a:ext cx="4003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4" type="subTitle"/>
          </p:nvPr>
        </p:nvSpPr>
        <p:spPr>
          <a:xfrm>
            <a:off x="4693925" y="1981200"/>
            <a:ext cx="4003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880350" y="4929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>
                <a:solidFill>
                  <a:srgbClr val="4E27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Horizontal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863675" y="518375"/>
            <a:ext cx="762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3600"/>
              <a:buNone/>
              <a:defRPr sz="3600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46275" y="2922475"/>
            <a:ext cx="40038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93925" y="2922475"/>
            <a:ext cx="40038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3" type="subTitle"/>
          </p:nvPr>
        </p:nvSpPr>
        <p:spPr>
          <a:xfrm>
            <a:off x="446275" y="1981200"/>
            <a:ext cx="4003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4" type="subTitle"/>
          </p:nvPr>
        </p:nvSpPr>
        <p:spPr>
          <a:xfrm>
            <a:off x="4693925" y="1981200"/>
            <a:ext cx="40038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Vertical 1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937000" y="518375"/>
            <a:ext cx="339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3600"/>
              <a:buNone/>
              <a:defRPr sz="3600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824450" y="1167416"/>
            <a:ext cx="40323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2" type="subTitle"/>
          </p:nvPr>
        </p:nvSpPr>
        <p:spPr>
          <a:xfrm>
            <a:off x="4824450" y="518375"/>
            <a:ext cx="40323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3" type="body"/>
          </p:nvPr>
        </p:nvSpPr>
        <p:spPr>
          <a:xfrm>
            <a:off x="4824450" y="3393189"/>
            <a:ext cx="40323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4" type="subTitle"/>
          </p:nvPr>
        </p:nvSpPr>
        <p:spPr>
          <a:xfrm>
            <a:off x="4824450" y="2744148"/>
            <a:ext cx="40323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Vertical 2">
  <p:cSld name="TITLE_AND_TWO_COLUMN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937000" y="518375"/>
            <a:ext cx="339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3600"/>
              <a:buNone/>
              <a:defRPr sz="3600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824450" y="1167416"/>
            <a:ext cx="40323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824450" y="518375"/>
            <a:ext cx="40323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824450" y="3393189"/>
            <a:ext cx="4032300" cy="13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●"/>
              <a:defRPr sz="1200">
                <a:solidFill>
                  <a:srgbClr val="4E278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200"/>
              <a:buChar char="■"/>
              <a:defRPr sz="1200"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4824450" y="2744148"/>
            <a:ext cx="40323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None/>
              <a:defRPr>
                <a:solidFill>
                  <a:srgbClr val="4E278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Description with Image 1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525400" y="1632425"/>
            <a:ext cx="41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 u="sng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9pPr>
          </a:lstStyle>
          <a:p/>
        </p:txBody>
      </p:sp>
      <p:sp>
        <p:nvSpPr>
          <p:cNvPr id="87" name="Google Shape;87;p20"/>
          <p:cNvSpPr/>
          <p:nvPr/>
        </p:nvSpPr>
        <p:spPr>
          <a:xfrm>
            <a:off x="0" y="0"/>
            <a:ext cx="4164000" cy="5143500"/>
          </a:xfrm>
          <a:prstGeom prst="rect">
            <a:avLst/>
          </a:prstGeom>
          <a:solidFill>
            <a:srgbClr val="4E2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525400" y="2725000"/>
            <a:ext cx="4164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Description with Image 2">
  <p:cSld name="CUSTOM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25400" y="1632425"/>
            <a:ext cx="41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2800"/>
              <a:buNone/>
              <a:defRPr u="sng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u="sng"/>
            </a:lvl9pPr>
          </a:lstStyle>
          <a:p/>
        </p:txBody>
      </p:sp>
      <p:sp>
        <p:nvSpPr>
          <p:cNvPr id="91" name="Google Shape;91;p21"/>
          <p:cNvSpPr/>
          <p:nvPr/>
        </p:nvSpPr>
        <p:spPr>
          <a:xfrm>
            <a:off x="0" y="0"/>
            <a:ext cx="4164000" cy="5143500"/>
          </a:xfrm>
          <a:prstGeom prst="rect">
            <a:avLst/>
          </a:prstGeom>
          <a:solidFill>
            <a:srgbClr val="C8C0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E278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4525400" y="2725000"/>
            <a:ext cx="4164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540325" y="412600"/>
            <a:ext cx="65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3600"/>
              <a:buNone/>
              <a:defRPr sz="3600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901500" y="21999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Char char="●"/>
              <a:defRPr>
                <a:solidFill>
                  <a:srgbClr val="4E278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901500" y="31192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Char char="●"/>
              <a:defRPr>
                <a:solidFill>
                  <a:srgbClr val="4E278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3" type="body"/>
          </p:nvPr>
        </p:nvSpPr>
        <p:spPr>
          <a:xfrm>
            <a:off x="901500" y="40385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Char char="●"/>
              <a:defRPr>
                <a:solidFill>
                  <a:srgbClr val="4E278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2">
  <p:cSld name="CUSTOM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540325" y="412600"/>
            <a:ext cx="65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901500" y="21999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901500" y="31192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3" type="body"/>
          </p:nvPr>
        </p:nvSpPr>
        <p:spPr>
          <a:xfrm>
            <a:off x="901500" y="40385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3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540325" y="412600"/>
            <a:ext cx="65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3600"/>
              <a:buNone/>
              <a:defRPr sz="3600">
                <a:solidFill>
                  <a:srgbClr val="4E27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901500" y="31192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Char char="●"/>
              <a:defRPr>
                <a:solidFill>
                  <a:srgbClr val="4E278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901500" y="40385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Char char="●"/>
              <a:defRPr>
                <a:solidFill>
                  <a:srgbClr val="4E2780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3 1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540325" y="412600"/>
            <a:ext cx="657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901500" y="31192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2" type="body"/>
          </p:nvPr>
        </p:nvSpPr>
        <p:spPr>
          <a:xfrm>
            <a:off x="901500" y="4038500"/>
            <a:ext cx="73410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2000"/>
              <a:buNone/>
              <a:defRPr sz="12000">
                <a:solidFill>
                  <a:srgbClr val="4E278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and Questio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364600" y="2005275"/>
            <a:ext cx="38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5859900" y="12380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5859900" y="22794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5859900" y="33208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and Questions 2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364600" y="2005275"/>
            <a:ext cx="38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5859900" y="12380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2" type="body"/>
          </p:nvPr>
        </p:nvSpPr>
        <p:spPr>
          <a:xfrm>
            <a:off x="5859900" y="22794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3" type="body"/>
          </p:nvPr>
        </p:nvSpPr>
        <p:spPr>
          <a:xfrm>
            <a:off x="5859900" y="3320825"/>
            <a:ext cx="2776200" cy="8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 sz="1400">
                <a:solidFill>
                  <a:srgbClr val="4E278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200"/>
              <a:buChar char="○"/>
              <a:defRPr sz="1200">
                <a:solidFill>
                  <a:srgbClr val="4E2780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100"/>
              <a:buChar char="■"/>
              <a:defRPr sz="1100">
                <a:solidFill>
                  <a:srgbClr val="4E278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●"/>
              <a:defRPr>
                <a:solidFill>
                  <a:srgbClr val="4E278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4E2780"/>
              </a:buClr>
              <a:buSzPts val="1400"/>
              <a:buChar char="○"/>
              <a:defRPr>
                <a:solidFill>
                  <a:srgbClr val="4E278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4E2780"/>
              </a:buClr>
              <a:buSzPts val="1400"/>
              <a:buChar char="■"/>
              <a:defRPr>
                <a:solidFill>
                  <a:srgbClr val="4E278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None/>
              <a:defRPr b="1"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ctrTitle"/>
          </p:nvPr>
        </p:nvSpPr>
        <p:spPr>
          <a:xfrm>
            <a:off x="1107725" y="923350"/>
            <a:ext cx="6363000" cy="8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Professional Workshop</a:t>
            </a:r>
            <a:endParaRPr sz="4000"/>
          </a:p>
        </p:txBody>
      </p:sp>
      <p:sp>
        <p:nvSpPr>
          <p:cNvPr id="132" name="Google Shape;132;p31"/>
          <p:cNvSpPr txBox="1"/>
          <p:nvPr>
            <p:ph idx="1" type="subTitle"/>
          </p:nvPr>
        </p:nvSpPr>
        <p:spPr>
          <a:xfrm>
            <a:off x="1107725" y="1797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Delta Kappa Delta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Characteristics</a:t>
            </a:r>
            <a:endParaRPr/>
          </a:p>
        </p:txBody>
      </p:sp>
      <p:sp>
        <p:nvSpPr>
          <p:cNvPr id="186" name="Google Shape;186;p40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27% </a:t>
            </a:r>
            <a:r>
              <a:rPr lang="en">
                <a:solidFill>
                  <a:srgbClr val="FFFFFF"/>
                </a:solidFill>
              </a:rPr>
              <a:t>Interpersonal Skills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25% </a:t>
            </a:r>
            <a:r>
              <a:rPr lang="en">
                <a:solidFill>
                  <a:srgbClr val="FFFFFF"/>
                </a:solidFill>
              </a:rPr>
              <a:t>Work Ethic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15% </a:t>
            </a:r>
            <a:r>
              <a:rPr lang="en">
                <a:solidFill>
                  <a:srgbClr val="FFFFFF"/>
                </a:solidFill>
              </a:rPr>
              <a:t>Communication Skills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15% </a:t>
            </a:r>
            <a:r>
              <a:rPr lang="en">
                <a:solidFill>
                  <a:srgbClr val="FFFFFF"/>
                </a:solidFill>
              </a:rPr>
              <a:t>Appearance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13%</a:t>
            </a:r>
            <a:r>
              <a:rPr lang="en">
                <a:solidFill>
                  <a:srgbClr val="FFFFFF"/>
                </a:solidFill>
              </a:rPr>
              <a:t> Time Management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b="1" lang="en">
                <a:solidFill>
                  <a:srgbClr val="FFFFFF"/>
                </a:solidFill>
              </a:rPr>
              <a:t>5% </a:t>
            </a:r>
            <a:r>
              <a:rPr lang="en">
                <a:solidFill>
                  <a:srgbClr val="FFFFFF"/>
                </a:solidFill>
              </a:rPr>
              <a:t>Knowledge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Representing an Institution or Organization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Large responsibility because you will be the “face” and first impression that makes or breaks an individual’s perception of the college experience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Qualities you need to bring forward as a representative include: 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Inclusiveness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Sociability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Support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Respect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Approachable 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Awareness of the community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Etiquette</a:t>
            </a:r>
            <a:endParaRPr/>
          </a:p>
        </p:txBody>
      </p:sp>
      <p:sp>
        <p:nvSpPr>
          <p:cNvPr id="198" name="Google Shape;198;p42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Communication via Email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Follow up emails after interviews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Create meaningful and relevant subject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Always start with Dear Mr./Mrs.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Avoid first name bases as a form of respect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Use appropriate spelling and punctuation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Be clear, concise, and direct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Remain formal, but friendly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Thank them for their time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Follow up if they have questions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Have a great day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It was a pleasure to me you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rgbClr val="FFFFFF"/>
                </a:solidFill>
              </a:rPr>
              <a:t>Professional signature with contact information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Etiquette</a:t>
            </a:r>
            <a:endParaRPr/>
          </a:p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Signature for Associates</a:t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Best, 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Priyanka Patel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Xi Class Associate, Fall 2014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Delta Kappa Delta Sorority, Inc.	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Etiquette</a:t>
            </a:r>
            <a:endParaRPr/>
          </a:p>
        </p:txBody>
      </p:sp>
      <p:sp>
        <p:nvSpPr>
          <p:cNvPr id="210" name="Google Shape;210;p44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Signature for Sxsters</a:t>
            </a:r>
            <a:endParaRPr b="1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Best, 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Priyanka Patel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Recruitment/Association Chair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Epsilon Chapter	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Delta Kappa Delta Sorority, Inc.	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“Sxsterhood Built Through Service”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Etiquette</a:t>
            </a:r>
            <a:endParaRPr/>
          </a:p>
        </p:txBody>
      </p:sp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Communication via Phone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Be sure to answer the phone in a timely manner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Greet when answering: “This is [name]”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Smile when you talk on the phone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Speak clearly, slowly, and at a medium volume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Ask for the caller’s name and write down important information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Remain formal, but friendly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Thank them for their time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Follow up if they have questions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Have a great day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It was a pleasure to me you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Avoid speaker, gum, eating, bluetooth, and driving 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>
            <p:ph type="title"/>
          </p:nvPr>
        </p:nvSpPr>
        <p:spPr>
          <a:xfrm>
            <a:off x="4572000" y="2285400"/>
            <a:ext cx="416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Resumes</a:t>
            </a:r>
            <a:endParaRPr u="non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resume should represent the truth about you in the best possible light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main purpose of your resume is to get you in the door for a job interview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 average, employers spend less than 60 seconds reading a resume, so you have to make a good impression quickly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Employers look for mistakes in resumes as frequently as they look for great achievements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Your resume will be important throughout you entire career, though the format will change as you gain more experience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7" name="Google Shape;227;p47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Purpose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Permanent address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Current address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Telephone number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Email address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LinkedIn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3" name="Google Shape;233;p48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Heading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Degree and expected date of graduation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Concentration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GPA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Thesis title (if any)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Relevant coursework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Awards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Academic societies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9" name="Google Shape;239;p49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Education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4572000" y="292825"/>
            <a:ext cx="41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Agenda</a:t>
            </a:r>
            <a:endParaRPr u="none"/>
          </a:p>
        </p:txBody>
      </p:sp>
      <p:sp>
        <p:nvSpPr>
          <p:cNvPr id="138" name="Google Shape;138;p32"/>
          <p:cNvSpPr txBox="1"/>
          <p:nvPr>
            <p:ph idx="1" type="subTitle"/>
          </p:nvPr>
        </p:nvSpPr>
        <p:spPr>
          <a:xfrm>
            <a:off x="4572000" y="987875"/>
            <a:ext cx="4324800" cy="3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rgbClr val="4E2780"/>
                </a:solidFill>
              </a:rPr>
              <a:t>Professionalism</a:t>
            </a:r>
            <a:endParaRPr sz="1800">
              <a:solidFill>
                <a:srgbClr val="4E278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E2780"/>
                </a:solidFill>
              </a:rPr>
              <a:t>Resumes</a:t>
            </a:r>
            <a:endParaRPr sz="1800">
              <a:solidFill>
                <a:srgbClr val="4E278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E278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E2780"/>
                </a:solidFill>
              </a:rPr>
              <a:t>Cover Letter</a:t>
            </a:r>
            <a:endParaRPr sz="1800">
              <a:solidFill>
                <a:srgbClr val="4E278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E278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Job title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Name of employer/activity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Dates of position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action verbs to describe skills utilized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Emphasize impact/results of your roles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5" name="Google Shape;245;p50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Work Experience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Same format as work experience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Emphasize leadership capabilities in positions held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1" name="Google Shape;251;p51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Leadership Experience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</a:rPr>
              <a:t>Fluency in languages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</a:rPr>
              <a:t>Interests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</a:rPr>
              <a:t>Computer skills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</a:rPr>
              <a:t>Certificates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Publications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7" name="Google Shape;257;p52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Personal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Use specific detail and numbers to describe your coursework, grades, and academic achievements.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</a:rPr>
              <a:t>Education</a:t>
            </a:r>
            <a:endParaRPr b="1" sz="16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Harvard University							                      August 2010 to May 2014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Bachelor of Arts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chemeClr val="dk1"/>
                </a:solidFill>
              </a:rPr>
              <a:t>Majors: Economics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chemeClr val="dk1"/>
                </a:solidFill>
              </a:rPr>
              <a:t>Honors: Dean’s List Fall 2011, Dean’s List Spring 2013, Undergraduate Award in Economics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chemeClr val="dk1"/>
                </a:solidFill>
              </a:rPr>
              <a:t>Awards: $10,000 Glenn Rhodes Wilson Scholarship in Economics 2010 - 2014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3" name="Google Shape;263;p53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Example - Education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Use action verbs to precisely describe your actions and numbers to describe results that you achieved.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dk1"/>
                </a:solidFill>
              </a:rPr>
              <a:t>Professional Experience </a:t>
            </a:r>
            <a:endParaRPr b="1" sz="16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McBain Consulting						                                                                                           Boston, MA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Associate Consultant								  September 2014 - Present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chemeClr val="dk1"/>
                </a:solidFill>
              </a:rPr>
              <a:t>Led recruiting campaign that increased applicants by 20% to all-time high of 3,000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×"/>
            </a:pPr>
            <a:r>
              <a:rPr lang="en" sz="1600">
                <a:solidFill>
                  <a:schemeClr val="dk1"/>
                </a:solidFill>
              </a:rPr>
              <a:t>Conducted analysis that led to a 40% cost reduction for major McBain Consulting client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9" name="Google Shape;269;p54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Example - Jobs and Education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Employers want interesting and skilled colleagues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Interests: </a:t>
            </a:r>
            <a:r>
              <a:rPr lang="en" sz="1800">
                <a:solidFill>
                  <a:schemeClr val="dk1"/>
                </a:solidFill>
              </a:rPr>
              <a:t>Reality TV, collecting stamps, reading mystery novels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Skills: </a:t>
            </a:r>
            <a:r>
              <a:rPr lang="en" sz="1800">
                <a:solidFill>
                  <a:schemeClr val="dk1"/>
                </a:solidFill>
              </a:rPr>
              <a:t>Juggling hot knives, cooking, playing pool, skiing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Languages: </a:t>
            </a:r>
            <a:r>
              <a:rPr lang="en" sz="1800">
                <a:solidFill>
                  <a:schemeClr val="dk1"/>
                </a:solidFill>
              </a:rPr>
              <a:t>French (fluent) and Chinese (basic)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Travel: </a:t>
            </a:r>
            <a:r>
              <a:rPr lang="en" sz="1800">
                <a:solidFill>
                  <a:schemeClr val="dk1"/>
                </a:solidFill>
              </a:rPr>
              <a:t>France, Portugal, Suriname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5" name="Google Shape;275;p55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Example - Interests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Try to limit your resume to one page (except academic resumes)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List your activities in reverse chronological order (most recent ones first) within each subsection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However, place more important activities before lesser ones (regardless of chronological order)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bullet-points for emphasis of important achievements and for spacing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Consistently use bolding and italics for titles and headings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a structure that is appropriate for the type of job to which you are applying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“Research Experience” for a science job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“Volunteer Experience” for a non-profit job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1" name="Google Shape;281;p56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Formats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/>
          <p:nvPr>
            <p:ph idx="3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Review sample resumes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Inventory your skills, accomplishments, and experiences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Prepare a draft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Have your resume critiqued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Modify resume as necessary for different types of jobs and additional experiences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7" name="Google Shape;287;p57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Preparation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idx="3" type="body"/>
          </p:nvPr>
        </p:nvSpPr>
        <p:spPr>
          <a:xfrm>
            <a:off x="496825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Do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 clear and concise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action verbs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Quantify your achievements where appropriate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Focus on the results of your actions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Proofread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3" name="Google Shape;293;p58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Dos and Don’ts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8"/>
          <p:cNvSpPr txBox="1"/>
          <p:nvPr>
            <p:ph idx="3" type="body"/>
          </p:nvPr>
        </p:nvSpPr>
        <p:spPr>
          <a:xfrm>
            <a:off x="4572000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Don’t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extremely small fonts or margins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Lie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strange fonts or colors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Print on colored or perfumed paper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Make spelling mistakes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Good Resume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ow to Make the Perfect Resume (With Examples!) | The Muse" id="300" name="Google Shape;30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500" y="1183000"/>
            <a:ext cx="2790325" cy="360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+ Expert Resume Design Ideas [From a Hiring Manager]" id="301" name="Google Shape;30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175" y="1183000"/>
            <a:ext cx="2790325" cy="361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4572000" y="2285400"/>
            <a:ext cx="416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Professionalism</a:t>
            </a:r>
            <a:endParaRPr u="non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0"/>
          <p:cNvSpPr txBox="1"/>
          <p:nvPr>
            <p:ph type="title"/>
          </p:nvPr>
        </p:nvSpPr>
        <p:spPr>
          <a:xfrm>
            <a:off x="868125" y="51717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Resume - Bad Resume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0+ Bad Resume Examples: Avoid Making the Worst Resume Mistakes" id="307" name="Google Shape;307;p60"/>
          <p:cNvPicPr preferRelativeResize="0"/>
          <p:nvPr/>
        </p:nvPicPr>
        <p:blipFill rotWithShape="1">
          <a:blip r:embed="rId3">
            <a:alphaModFix/>
          </a:blip>
          <a:srcRect b="8542" l="0" r="0" t="0"/>
          <a:stretch/>
        </p:blipFill>
        <p:spPr>
          <a:xfrm>
            <a:off x="1769288" y="1169100"/>
            <a:ext cx="2907125" cy="378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+ Bad Resume Examples: Avoid Making the Worst Resume Mistakes" id="308" name="Google Shape;30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863" y="1169100"/>
            <a:ext cx="2686905" cy="37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 txBox="1"/>
          <p:nvPr>
            <p:ph type="title"/>
          </p:nvPr>
        </p:nvSpPr>
        <p:spPr>
          <a:xfrm>
            <a:off x="4572000" y="2285400"/>
            <a:ext cx="416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Cover Letters</a:t>
            </a:r>
            <a:endParaRPr u="non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2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Letter - Purpose</a:t>
            </a:r>
            <a:endParaRPr/>
          </a:p>
        </p:txBody>
      </p:sp>
      <p:sp>
        <p:nvSpPr>
          <p:cNvPr id="319" name="Google Shape;319;p62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terrific resume might never get read if the cover letter is not up to par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 good cover letter 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Offers you the opportunity to personalize your application packet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Enables you to state clearly why you are interested in the company and how you match their needs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Allows you to direct attention to specific skills and go into more detail about your key attributes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Opens the door for future communication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Letter - Format</a:t>
            </a:r>
            <a:endParaRPr/>
          </a:p>
        </p:txBody>
      </p:sp>
      <p:sp>
        <p:nvSpPr>
          <p:cNvPr id="325" name="Google Shape;325;p63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State the purpose of your letter at the beginning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Explicitly state the position for which you are applying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Briefly describe your interest in the company and position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Why do you want the job?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What about it interests you? 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What skills or knowledge could it teach you?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Pick a few strong selling  points from your resume and elaborate on them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Demonstrate why you are a good candidate through your experiences and actions in a given activity, situation, or class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○"/>
            </a:pPr>
            <a:r>
              <a:rPr lang="en" sz="1800">
                <a:solidFill>
                  <a:srgbClr val="FFFFFF"/>
                </a:solidFill>
              </a:rPr>
              <a:t>Be detailed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Thank the reader for his/her consideration and encourage a response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4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 Letter - Narrative</a:t>
            </a:r>
            <a:endParaRPr/>
          </a:p>
        </p:txBody>
      </p:sp>
      <p:sp>
        <p:nvSpPr>
          <p:cNvPr id="331" name="Google Shape;331;p64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Introduction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did you become interested in this general area or type of work?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Plot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What steps did you take to pursue this interest?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did key experiences shape this trajectory? 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Did you realize new interests through an experience?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Did you learn key skills through an experience?</a:t>
            </a:r>
            <a:endParaRPr sz="1800">
              <a:solidFill>
                <a:srgbClr val="FFFFFF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</a:pPr>
            <a:r>
              <a:rPr lang="en" sz="1800">
                <a:solidFill>
                  <a:srgbClr val="FFFFFF"/>
                </a:solidFill>
              </a:rPr>
              <a:t>Describe how you gained these interests/skills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5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Cover Letter - Narrative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7" name="Google Shape;337;p65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Conclusion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Why does your trajectory lead you to seek an opportunity of this sort? 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Tie your experiences/interests/skills to the position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would getting this position help you pursue the interests you have described?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Why would the organization be a good fit for you?</a:t>
            </a:r>
            <a:endParaRPr>
              <a:solidFill>
                <a:srgbClr val="FFFFFF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What special characteristics make it a good match?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6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Cover Letter - Dos and Don’ts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43" name="Google Shape;343;p66"/>
          <p:cNvSpPr txBox="1"/>
          <p:nvPr>
            <p:ph idx="1" type="body"/>
          </p:nvPr>
        </p:nvSpPr>
        <p:spPr>
          <a:xfrm>
            <a:off x="496825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Do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Demonstrate you’ve researched the employer and the position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Highlight one or two items from your resume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Describe items in more depth than your resume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Address potential relevant concerns from your resume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Proofread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4" name="Google Shape;344;p66"/>
          <p:cNvSpPr txBox="1"/>
          <p:nvPr>
            <p:ph idx="1" type="body"/>
          </p:nvPr>
        </p:nvSpPr>
        <p:spPr>
          <a:xfrm>
            <a:off x="4572025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Don’t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Refer to the wrong industry or different employer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List everything that is included in your resume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Repeat exactly what is in your resume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Draw attention to minor flaws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 more than one page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Make small spelling mistakes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7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Cover Letter - Good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Cover Letter Sample for a Resume" id="350" name="Google Shape;350;p67"/>
          <p:cNvPicPr preferRelativeResize="0"/>
          <p:nvPr/>
        </p:nvPicPr>
        <p:blipFill rotWithShape="1">
          <a:blip r:embed="rId3">
            <a:alphaModFix/>
          </a:blip>
          <a:srcRect b="0" l="0" r="0" t="3381"/>
          <a:stretch/>
        </p:blipFill>
        <p:spPr>
          <a:xfrm>
            <a:off x="648663" y="1252600"/>
            <a:ext cx="3667125" cy="3542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Careers Newsletter Article | Cover letter for resume, Cover letter sample,  Resume cover letter examples" id="351" name="Google Shape;351;p67"/>
          <p:cNvPicPr preferRelativeResize="0"/>
          <p:nvPr/>
        </p:nvPicPr>
        <p:blipFill rotWithShape="1">
          <a:blip r:embed="rId4">
            <a:alphaModFix/>
          </a:blip>
          <a:srcRect b="26717" l="0" r="0" t="7910"/>
          <a:stretch/>
        </p:blipFill>
        <p:spPr>
          <a:xfrm>
            <a:off x="4562925" y="1252600"/>
            <a:ext cx="4185462" cy="35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8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Cover Letter - Bad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The Worst Cover Letter Ever Written (Literally) | Writing a cover letter, Cover  letter for resume, Cover letter" id="357" name="Google Shape;357;p68"/>
          <p:cNvPicPr preferRelativeResize="0"/>
          <p:nvPr/>
        </p:nvPicPr>
        <p:blipFill rotWithShape="1">
          <a:blip r:embed="rId3">
            <a:alphaModFix/>
          </a:blip>
          <a:srcRect b="0" l="5374" r="0" t="30967"/>
          <a:stretch/>
        </p:blipFill>
        <p:spPr>
          <a:xfrm>
            <a:off x="1617075" y="1221750"/>
            <a:ext cx="5909849" cy="35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9"/>
          <p:cNvSpPr txBox="1"/>
          <p:nvPr>
            <p:ph type="title"/>
          </p:nvPr>
        </p:nvSpPr>
        <p:spPr>
          <a:xfrm>
            <a:off x="4572000" y="2285400"/>
            <a:ext cx="41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Thank You!</a:t>
            </a:r>
            <a:endParaRPr u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Professionalism - Definition</a:t>
            </a:r>
            <a:endParaRPr/>
          </a:p>
        </p:txBody>
      </p:sp>
      <p:sp>
        <p:nvSpPr>
          <p:cNvPr id="149" name="Google Shape;149;p34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Professionalism: </a:t>
            </a:r>
            <a:r>
              <a:rPr lang="en">
                <a:solidFill>
                  <a:srgbClr val="FFFFFF"/>
                </a:solidFill>
              </a:rPr>
              <a:t>The conduct or qualities that characterize or mark a profession or professional person.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Encompasses an individual’s behavior, appearance, and workplace ethics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Focus on the workplace before personal problems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Able to focus on work and avoid unnecessary distractions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Often perceived as more competent and valuable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Importance of Professionalism</a:t>
            </a:r>
            <a:endParaRPr/>
          </a:p>
        </p:txBody>
      </p:sp>
      <p:sp>
        <p:nvSpPr>
          <p:cNvPr id="155" name="Google Shape;155;p35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Professionalism is important because it is necessary in many stages of our lives.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Classrooms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 campus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Organizations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Conferences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Interviews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Work Environments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Day</a:t>
            </a:r>
            <a:endParaRPr/>
          </a:p>
        </p:txBody>
      </p:sp>
      <p:sp>
        <p:nvSpPr>
          <p:cNvPr id="161" name="Google Shape;161;p36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Dress to Impress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Confidence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Responsibility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Dependability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Knowledgeable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Attentiveness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Honesty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Cooperation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Respect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Ambition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 to Impress</a:t>
            </a:r>
            <a:endParaRPr/>
          </a:p>
        </p:txBody>
      </p:sp>
      <p:sp>
        <p:nvSpPr>
          <p:cNvPr id="167" name="Google Shape;167;p37"/>
          <p:cNvSpPr txBox="1"/>
          <p:nvPr>
            <p:ph idx="1" type="body"/>
          </p:nvPr>
        </p:nvSpPr>
        <p:spPr>
          <a:xfrm>
            <a:off x="496825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Please Do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Be confident and comfortable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Iron wrinkles and remove lint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Brush your hair and teeth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Look natural and clean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Upkeep with nails and toes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Wear flats or short heels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37"/>
          <p:cNvSpPr txBox="1"/>
          <p:nvPr>
            <p:ph idx="1" type="body"/>
          </p:nvPr>
        </p:nvSpPr>
        <p:spPr>
          <a:xfrm>
            <a:off x="4572025" y="1258250"/>
            <a:ext cx="407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Please Don’t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Dress TOO comfortable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Wear tight or ill-fitted clothes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Show cleavage or bare skin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 excessive perfume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Wear heavy makeup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Wear high heels and sandals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Inappropriate Dress</a:t>
            </a:r>
            <a:endParaRPr/>
          </a:p>
        </p:txBody>
      </p:sp>
      <p:sp>
        <p:nvSpPr>
          <p:cNvPr id="174" name="Google Shape;174;p38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T-shirts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Sneakers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Flip flops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Wrinkled and/or unkempt shirt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Active attire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Jeans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Leggings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●"/>
            </a:pPr>
            <a:r>
              <a:rPr lang="en">
                <a:solidFill>
                  <a:srgbClr val="FFFFFF"/>
                </a:solidFill>
              </a:rPr>
              <a:t>Short skirts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 txBox="1"/>
          <p:nvPr>
            <p:ph type="title"/>
          </p:nvPr>
        </p:nvSpPr>
        <p:spPr>
          <a:xfrm>
            <a:off x="868125" y="444025"/>
            <a:ext cx="766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Dress</a:t>
            </a:r>
            <a:endParaRPr/>
          </a:p>
        </p:txBody>
      </p:sp>
      <p:sp>
        <p:nvSpPr>
          <p:cNvPr id="180" name="Google Shape;180;p39"/>
          <p:cNvSpPr txBox="1"/>
          <p:nvPr>
            <p:ph idx="1" type="body"/>
          </p:nvPr>
        </p:nvSpPr>
        <p:spPr>
          <a:xfrm>
            <a:off x="496825" y="1258250"/>
            <a:ext cx="82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Traditional Business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Tip: </a:t>
            </a:r>
            <a:r>
              <a:rPr lang="en" sz="1600">
                <a:solidFill>
                  <a:srgbClr val="FFFFFF"/>
                </a:solidFill>
              </a:rPr>
              <a:t>Always includes a jacket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Pantsuits, skirts, slacks, and blouses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Business Casual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Tip: </a:t>
            </a:r>
            <a:r>
              <a:rPr lang="en" sz="1600">
                <a:solidFill>
                  <a:srgbClr val="FFFFFF"/>
                </a:solidFill>
              </a:rPr>
              <a:t>Collared blouses, shirts, or jackets 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Skirts, slacks, sweaters sets, and blouses with sleeves 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Formal Business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b="1" lang="en" sz="1600">
                <a:solidFill>
                  <a:srgbClr val="FFFFFF"/>
                </a:solidFill>
              </a:rPr>
              <a:t>Tip: </a:t>
            </a:r>
            <a:r>
              <a:rPr lang="en" sz="1600">
                <a:solidFill>
                  <a:srgbClr val="FFFFFF"/>
                </a:solidFill>
              </a:rPr>
              <a:t>One step down from tuxedos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Skirted suits, hosiery, closed-toe shoes, closed heel pumps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KD - Professional">
  <a:themeElements>
    <a:clrScheme name="Simple Light">
      <a:dk1>
        <a:srgbClr val="4E278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